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409" r:id="rId3"/>
    <p:sldId id="377" r:id="rId4"/>
    <p:sldId id="384" r:id="rId5"/>
    <p:sldId id="383" r:id="rId6"/>
    <p:sldId id="378" r:id="rId7"/>
    <p:sldId id="379" r:id="rId8"/>
    <p:sldId id="391" r:id="rId9"/>
    <p:sldId id="385" r:id="rId10"/>
    <p:sldId id="320" r:id="rId11"/>
    <p:sldId id="324" r:id="rId12"/>
    <p:sldId id="381" r:id="rId13"/>
    <p:sldId id="410" r:id="rId14"/>
    <p:sldId id="399" r:id="rId15"/>
    <p:sldId id="352" r:id="rId16"/>
    <p:sldId id="354" r:id="rId17"/>
    <p:sldId id="380" r:id="rId18"/>
    <p:sldId id="339" r:id="rId19"/>
    <p:sldId id="382" r:id="rId20"/>
    <p:sldId id="403" r:id="rId21"/>
    <p:sldId id="404" r:id="rId22"/>
    <p:sldId id="405" r:id="rId23"/>
    <p:sldId id="406" r:id="rId24"/>
    <p:sldId id="370" r:id="rId25"/>
    <p:sldId id="402" r:id="rId26"/>
    <p:sldId id="407" r:id="rId27"/>
    <p:sldId id="388" r:id="rId28"/>
    <p:sldId id="398" r:id="rId29"/>
    <p:sldId id="400" r:id="rId30"/>
    <p:sldId id="401" r:id="rId31"/>
    <p:sldId id="397" r:id="rId32"/>
    <p:sldId id="389" r:id="rId33"/>
    <p:sldId id="393" r:id="rId34"/>
    <p:sldId id="394" r:id="rId35"/>
    <p:sldId id="395" r:id="rId36"/>
    <p:sldId id="36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6" d="100"/>
          <a:sy n="66" d="100"/>
        </p:scale>
        <p:origin x="13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4.jpe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5.pn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6.jpg"/><Relationship Id="rId10" Type="http://schemas.openxmlformats.org/officeDocument/2006/relationships/image" Target="../media/image30.png"/><Relationship Id="rId4" Type="http://schemas.openxmlformats.org/officeDocument/2006/relationships/image" Target="../media/image25.jp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conovill.com/news/articleView.html?idxno=364709" TargetMode="External"/><Relationship Id="rId5" Type="http://schemas.openxmlformats.org/officeDocument/2006/relationships/hyperlink" Target="https://www.sedaily.com/NewsVIew/1Z3WPE3NT4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9493" y="1916832"/>
            <a:ext cx="8313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일반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sz="5000" b="1" spc="-15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705" y="3678123"/>
            <a:ext cx="71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sz="2400" b="1" dirty="0"/>
              <a:t>대중교통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광역버스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대기인원을 판별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6140C4-85AE-4E4E-9D98-99AAE78E458C}"/>
              </a:ext>
            </a:extLst>
          </p:cNvPr>
          <p:cNvSpPr/>
          <p:nvPr/>
        </p:nvSpPr>
        <p:spPr>
          <a:xfrm>
            <a:off x="222255" y="147390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7BB7E62D-3214-4152-98F0-30FE75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4D241D6-A4C2-4DC3-A052-5FDE6FC1E0D8}"/>
              </a:ext>
            </a:extLst>
          </p:cNvPr>
          <p:cNvSpPr/>
          <p:nvPr/>
        </p:nvSpPr>
        <p:spPr>
          <a:xfrm>
            <a:off x="4081112" y="3647439"/>
            <a:ext cx="3259488" cy="210715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75A48-B9B0-467A-9B1D-C3219956C596}"/>
              </a:ext>
            </a:extLst>
          </p:cNvPr>
          <p:cNvGrpSpPr/>
          <p:nvPr/>
        </p:nvGrpSpPr>
        <p:grpSpPr>
          <a:xfrm>
            <a:off x="281433" y="3256822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DEC4CAAA-4B93-44E5-AC99-B0369D032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E3D092DF-A330-4815-B008-4B972EF5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A79590-5AC7-4A53-ACF9-F56359CCF6F5}"/>
              </a:ext>
            </a:extLst>
          </p:cNvPr>
          <p:cNvCxnSpPr>
            <a:cxnSpLocks/>
            <a:stCxn id="66" idx="3"/>
            <a:endCxn id="43" idx="1"/>
          </p:cNvCxnSpPr>
          <p:nvPr/>
        </p:nvCxnSpPr>
        <p:spPr>
          <a:xfrm flipV="1">
            <a:off x="943603" y="2451865"/>
            <a:ext cx="1203192" cy="11069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3860639-A5EC-4F6F-9585-D87D5AD30018}"/>
              </a:ext>
            </a:extLst>
          </p:cNvPr>
          <p:cNvCxnSpPr>
            <a:cxnSpLocks/>
            <a:stCxn id="82" idx="3"/>
            <a:endCxn id="5" idx="1"/>
          </p:cNvCxnSpPr>
          <p:nvPr/>
        </p:nvCxnSpPr>
        <p:spPr>
          <a:xfrm flipV="1">
            <a:off x="3334208" y="2324090"/>
            <a:ext cx="588734" cy="24867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61B631-6C68-4E52-BEA0-6BCC6AB9BEB5}"/>
              </a:ext>
            </a:extLst>
          </p:cNvPr>
          <p:cNvGrpSpPr/>
          <p:nvPr/>
        </p:nvGrpSpPr>
        <p:grpSpPr>
          <a:xfrm>
            <a:off x="2536283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A889D0B-F64F-412E-9E28-49A25F169DDC}"/>
                </a:ext>
              </a:extLst>
            </p:cNvPr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래픽 83" descr="클래퍼 보드">
              <a:extLst>
                <a:ext uri="{FF2B5EF4-FFF2-40B4-BE49-F238E27FC236}">
                  <a16:creationId xmlns:a16="http://schemas.microsoft.com/office/drawing/2014/main" id="{B8269E0E-746B-4783-995C-A440421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D2BA7FA-A07A-4F47-9032-940ED3213DC6}"/>
              </a:ext>
            </a:extLst>
          </p:cNvPr>
          <p:cNvGrpSpPr/>
          <p:nvPr/>
        </p:nvGrpSpPr>
        <p:grpSpPr>
          <a:xfrm>
            <a:off x="4630381" y="3826935"/>
            <a:ext cx="2367185" cy="1619964"/>
            <a:chOff x="8199016" y="2427174"/>
            <a:chExt cx="2154475" cy="204369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09B8F1-9E4F-46D5-AA98-E854B3918EB2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23C69CF-2D11-495D-BE35-E68E6E422BDE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D494EA2A-2A8E-41E9-8BFB-C53308A645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88" name="그래픽 87" descr="문서">
              <a:extLst>
                <a:ext uri="{FF2B5EF4-FFF2-40B4-BE49-F238E27FC236}">
                  <a16:creationId xmlns:a16="http://schemas.microsoft.com/office/drawing/2014/main" id="{3CDD8F74-E9DE-42E2-A3A6-A1A357B2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1FE79C0-A424-4470-A7FB-9AA317A8E45F}"/>
              </a:ext>
            </a:extLst>
          </p:cNvPr>
          <p:cNvCxnSpPr>
            <a:cxnSpLocks/>
            <a:stCxn id="89" idx="3"/>
            <a:endCxn id="44" idx="1"/>
          </p:cNvCxnSpPr>
          <p:nvPr/>
        </p:nvCxnSpPr>
        <p:spPr>
          <a:xfrm>
            <a:off x="6997566" y="4776491"/>
            <a:ext cx="1051148" cy="124752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A52DCD-4191-4254-AFFA-666CF3B09C57}"/>
              </a:ext>
            </a:extLst>
          </p:cNvPr>
          <p:cNvSpPr txBox="1"/>
          <p:nvPr/>
        </p:nvSpPr>
        <p:spPr>
          <a:xfrm>
            <a:off x="2018542" y="3279378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VIDEO EDIT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44" name="그림 43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FEF99C4F-F51D-45C9-92CD-FD68443C93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98C6114-73EB-4EF8-A5DF-E6C9339CD0A9}"/>
              </a:ext>
            </a:extLst>
          </p:cNvPr>
          <p:cNvSpPr txBox="1"/>
          <p:nvPr/>
        </p:nvSpPr>
        <p:spPr>
          <a:xfrm>
            <a:off x="2365157" y="2858366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25BC4EBD-9DBA-4F62-B477-D8B7B98FE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42" y="1919749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AD7EC5C-BA3B-4C36-919D-59EF03FA1E7E}"/>
              </a:ext>
            </a:extLst>
          </p:cNvPr>
          <p:cNvCxnSpPr>
            <a:cxnSpLocks/>
            <a:stCxn id="43" idx="3"/>
            <a:endCxn id="63" idx="0"/>
          </p:cNvCxnSpPr>
          <p:nvPr/>
        </p:nvCxnSpPr>
        <p:spPr>
          <a:xfrm>
            <a:off x="4816564" y="2451865"/>
            <a:ext cx="894292" cy="11955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7A0019C-D6FB-444E-9B97-68A28F3625DB}"/>
              </a:ext>
            </a:extLst>
          </p:cNvPr>
          <p:cNvSpPr/>
          <p:nvPr/>
        </p:nvSpPr>
        <p:spPr>
          <a:xfrm>
            <a:off x="2146795" y="1615871"/>
            <a:ext cx="2669769" cy="1671987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326B10-D592-447D-B125-E0E049CC207C}"/>
              </a:ext>
            </a:extLst>
          </p:cNvPr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Real time Camera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623353-243E-41BC-86D5-F5650865795A}"/>
              </a:ext>
            </a:extLst>
          </p:cNvPr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Server(for DB)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0024A9-9FD5-44EF-B40B-CCEDEF8FA333}"/>
              </a:ext>
            </a:extLst>
          </p:cNvPr>
          <p:cNvSpPr txBox="1"/>
          <p:nvPr/>
        </p:nvSpPr>
        <p:spPr>
          <a:xfrm>
            <a:off x="6373062" y="6142670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User App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back-end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</a:rPr>
              <a:t> 통해 영상처리를 해서 </a:t>
            </a:r>
            <a:r>
              <a:rPr lang="en-US" altLang="ko-KR" sz="1400" b="1" dirty="0">
                <a:solidFill>
                  <a:prstClr val="black"/>
                </a:solidFill>
              </a:rPr>
              <a:t>			</a:t>
            </a:r>
            <a:r>
              <a:rPr lang="ko-KR" altLang="en-US" sz="1400" b="1" dirty="0">
                <a:solidFill>
                  <a:prstClr val="black"/>
                </a:solidFill>
              </a:rPr>
              <a:t>사람인원 수 파악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영상분석 결과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</a:rPr>
              <a:t>현재 정거장 대기인원수 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측정된 시간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해당 정류장의 </a:t>
            </a:r>
            <a:r>
              <a:rPr lang="en-US" altLang="ko-KR" sz="1400" b="1" dirty="0">
                <a:solidFill>
                  <a:prstClr val="black"/>
                </a:solidFill>
              </a:rPr>
              <a:t>ID</a:t>
            </a:r>
            <a:r>
              <a:rPr lang="ko-KR" altLang="en-US" sz="1400" b="1" dirty="0">
                <a:solidFill>
                  <a:prstClr val="black"/>
                </a:solidFill>
              </a:rPr>
              <a:t>를 서버 데이터 베이스에 저장</a:t>
            </a:r>
          </a:p>
          <a:p>
            <a:pPr lvl="0">
              <a:defRPr/>
            </a:pPr>
            <a:endParaRPr lang="ko-KR" altLang="en-US" sz="1400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front-end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영상처리한 사람의 인원 수 정보 </a:t>
            </a:r>
            <a:r>
              <a:rPr lang="en-US" altLang="ko-KR" sz="1400" b="1" dirty="0">
                <a:solidFill>
                  <a:prstClr val="black"/>
                </a:solidFill>
              </a:rPr>
              <a:t>			     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요청한 데이터 서버로 전달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3.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앱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서버에 있는 데이터를 앱에서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4.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데이터를 앱으로 전달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122093-295D-4670-965C-41CF40784A50}"/>
              </a:ext>
            </a:extLst>
          </p:cNvPr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11D0BFF9-D05D-47C6-B255-8744AEA1F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725F36B8-F8C7-4882-A1F5-27CA40D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5FEB31-87CC-4EAD-9854-11E9D533D072}"/>
              </a:ext>
            </a:extLst>
          </p:cNvPr>
          <p:cNvSpPr/>
          <p:nvPr/>
        </p:nvSpPr>
        <p:spPr>
          <a:xfrm>
            <a:off x="1575106" y="2945285"/>
            <a:ext cx="1482143" cy="138468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1B2D19-9248-41E0-92F3-E00708B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865" y="3065317"/>
            <a:ext cx="783500" cy="1844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56CE79-E3B6-4BB2-8A2F-902B11E26EA1}"/>
              </a:ext>
            </a:extLst>
          </p:cNvPr>
          <p:cNvGrpSpPr/>
          <p:nvPr/>
        </p:nvGrpSpPr>
        <p:grpSpPr>
          <a:xfrm>
            <a:off x="1912865" y="3533071"/>
            <a:ext cx="783500" cy="606775"/>
            <a:chOff x="8199016" y="2427174"/>
            <a:chExt cx="2154475" cy="20436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70EB7D-EC93-47A7-A489-60BEE4C7FC5C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D4541CD-9632-46AD-BF04-90CB7D569D17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26D894C-B38B-468E-9D29-4AA5FA5EF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26" name="그래픽 25" descr="문서">
              <a:extLst>
                <a:ext uri="{FF2B5EF4-FFF2-40B4-BE49-F238E27FC236}">
                  <a16:creationId xmlns:a16="http://schemas.microsoft.com/office/drawing/2014/main" id="{31B8E6B8-590D-4E24-AAD4-603168D1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77BF88-04E6-4D7D-A4CD-665F28B5EFC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25B3C2-00B1-4A3F-994E-C94CB45BCB61}"/>
              </a:ext>
            </a:extLst>
          </p:cNvPr>
          <p:cNvCxnSpPr>
            <a:cxnSpLocks/>
          </p:cNvCxnSpPr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26FD2A88-EA2F-472E-BC7E-DA663E12C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C1FD3-6AA2-479C-B796-D2A0FA89A2C9}"/>
              </a:ext>
            </a:extLst>
          </p:cNvPr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실시간 영상처리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25A85-C8AE-4961-8DF8-FEB7EBA688CF}"/>
              </a:ext>
            </a:extLst>
          </p:cNvPr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 베이스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구축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84782-6721-471E-B1B6-FA50EFD33A23}"/>
              </a:ext>
            </a:extLst>
          </p:cNvPr>
          <p:cNvSpPr txBox="1"/>
          <p:nvPr/>
        </p:nvSpPr>
        <p:spPr>
          <a:xfrm>
            <a:off x="2005621" y="5353438"/>
            <a:ext cx="16045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사용사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89E1B0-92FD-4184-9249-F42C15108DB7}"/>
              </a:ext>
            </a:extLst>
          </p:cNvPr>
          <p:cNvSpPr/>
          <p:nvPr/>
        </p:nvSpPr>
        <p:spPr>
          <a:xfrm>
            <a:off x="229661" y="152774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4E90E-E370-4B7B-8E5E-404B1FA79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9410">
            <a:off x="1287561" y="4606749"/>
            <a:ext cx="1760811" cy="1760811"/>
          </a:xfrm>
          <a:prstGeom prst="rect">
            <a:avLst/>
          </a:prstGeom>
        </p:spPr>
      </p:pic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08944DB-9CF5-4961-99B2-96A0C0E26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0" y="2436827"/>
            <a:ext cx="2326579" cy="1744934"/>
          </a:xfrm>
          <a:prstGeom prst="rect">
            <a:avLst/>
          </a:prstGeom>
        </p:spPr>
      </p:pic>
      <p:pic>
        <p:nvPicPr>
          <p:cNvPr id="17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BA865328-3522-4556-93CB-097F0DE9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8178">
            <a:off x="394906" y="2231957"/>
            <a:ext cx="718031" cy="5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243CAE7-92C8-4C59-A585-0FA7DA66E263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H="1">
            <a:off x="531953" y="4003091"/>
            <a:ext cx="1179646" cy="7046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나이프이(가) 표시된 사진&#10;&#10;자동 생성된 설명">
            <a:extLst>
              <a:ext uri="{FF2B5EF4-FFF2-40B4-BE49-F238E27FC236}">
                <a16:creationId xmlns:a16="http://schemas.microsoft.com/office/drawing/2014/main" id="{B33E4B38-5EAD-42AF-97BC-162562757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2780" y="1910494"/>
            <a:ext cx="2018773" cy="1744934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1DF6C96-8CF3-462A-93AA-C85F8C6C605A}"/>
              </a:ext>
            </a:extLst>
          </p:cNvPr>
          <p:cNvCxnSpPr>
            <a:cxnSpLocks/>
            <a:stCxn id="38" idx="2"/>
            <a:endCxn id="5" idx="3"/>
          </p:cNvCxnSpPr>
          <p:nvPr/>
        </p:nvCxnSpPr>
        <p:spPr>
          <a:xfrm rot="5400000" flipH="1">
            <a:off x="4147981" y="2091243"/>
            <a:ext cx="346134" cy="2782237"/>
          </a:xfrm>
          <a:prstGeom prst="bentConnector4">
            <a:avLst>
              <a:gd name="adj1" fmla="val -66044"/>
              <a:gd name="adj2" fmla="val 68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C5985F6-AA4D-4650-95F5-F242A41591ED}"/>
              </a:ext>
            </a:extLst>
          </p:cNvPr>
          <p:cNvSpPr txBox="1"/>
          <p:nvPr/>
        </p:nvSpPr>
        <p:spPr>
          <a:xfrm>
            <a:off x="983895" y="2154959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Raspberry PI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55BB1-C795-41B6-879C-953E69317C96}"/>
              </a:ext>
            </a:extLst>
          </p:cNvPr>
          <p:cNvSpPr txBox="1"/>
          <p:nvPr/>
        </p:nvSpPr>
        <p:spPr>
          <a:xfrm>
            <a:off x="5710609" y="1975162"/>
            <a:ext cx="28938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Potable Charge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293177-8DAA-42AD-A99F-C0B0F731F2E2}"/>
              </a:ext>
            </a:extLst>
          </p:cNvPr>
          <p:cNvSpPr txBox="1"/>
          <p:nvPr/>
        </p:nvSpPr>
        <p:spPr>
          <a:xfrm>
            <a:off x="2207222" y="4600875"/>
            <a:ext cx="278811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Camera Module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50" name="그래픽 49" descr="그룹">
            <a:extLst>
              <a:ext uri="{FF2B5EF4-FFF2-40B4-BE49-F238E27FC236}">
                <a16:creationId xmlns:a16="http://schemas.microsoft.com/office/drawing/2014/main" id="{C7415270-F381-4FD2-8840-E4DAA972D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3812" y="4854333"/>
            <a:ext cx="1425848" cy="1425848"/>
          </a:xfrm>
          <a:prstGeom prst="rect">
            <a:avLst/>
          </a:prstGeom>
        </p:spPr>
      </p:pic>
      <p:pic>
        <p:nvPicPr>
          <p:cNvPr id="51" name="그래픽 50" descr="그룹">
            <a:extLst>
              <a:ext uri="{FF2B5EF4-FFF2-40B4-BE49-F238E27FC236}">
                <a16:creationId xmlns:a16="http://schemas.microsoft.com/office/drawing/2014/main" id="{51FE8A7E-1452-43F6-AF0B-D1F0132D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860" y="4854333"/>
            <a:ext cx="1425848" cy="1425848"/>
          </a:xfrm>
          <a:prstGeom prst="rect">
            <a:avLst/>
          </a:prstGeom>
        </p:spPr>
      </p:pic>
      <p:pic>
        <p:nvPicPr>
          <p:cNvPr id="53" name="그래픽 52" descr="기호">
            <a:extLst>
              <a:ext uri="{FF2B5EF4-FFF2-40B4-BE49-F238E27FC236}">
                <a16:creationId xmlns:a16="http://schemas.microsoft.com/office/drawing/2014/main" id="{8090ECCD-1698-4E0C-8609-27D42F17C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1133" y="4527764"/>
            <a:ext cx="1031630" cy="1031630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3EEBCA6-CF91-4C67-87C1-C6C958685421}"/>
              </a:ext>
            </a:extLst>
          </p:cNvPr>
          <p:cNvCxnSpPr>
            <a:cxnSpLocks/>
          </p:cNvCxnSpPr>
          <p:nvPr/>
        </p:nvCxnSpPr>
        <p:spPr>
          <a:xfrm>
            <a:off x="8006948" y="5123179"/>
            <a:ext cx="0" cy="872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56" descr="버스">
            <a:extLst>
              <a:ext uri="{FF2B5EF4-FFF2-40B4-BE49-F238E27FC236}">
                <a16:creationId xmlns:a16="http://schemas.microsoft.com/office/drawing/2014/main" id="{2E121EE3-F31A-4DE5-97CC-06E31EB383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3604" y="4708372"/>
            <a:ext cx="426689" cy="426689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615EE3-2BC0-4C04-8214-6C56F412E698}"/>
              </a:ext>
            </a:extLst>
          </p:cNvPr>
          <p:cNvCxnSpPr>
            <a:cxnSpLocks/>
          </p:cNvCxnSpPr>
          <p:nvPr/>
        </p:nvCxnSpPr>
        <p:spPr>
          <a:xfrm>
            <a:off x="3601277" y="5062540"/>
            <a:ext cx="1642535" cy="504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CADDE5F-3389-4D8E-9B14-7B2897AB15FD}"/>
              </a:ext>
            </a:extLst>
          </p:cNvPr>
          <p:cNvSpPr txBox="1"/>
          <p:nvPr/>
        </p:nvSpPr>
        <p:spPr>
          <a:xfrm>
            <a:off x="5165143" y="6008062"/>
            <a:ext cx="31128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People Counting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20FDF8-4CAC-4E9C-B135-9B1D5075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5" y="1963188"/>
            <a:ext cx="8172400" cy="417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7C552-9426-4E75-995D-C3B01246B128}"/>
              </a:ext>
            </a:extLst>
          </p:cNvPr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0"/>
              </a:rPr>
              <a:t>메뉴구성도</a:t>
            </a:r>
            <a:endParaRPr lang="en-US" altLang="ko-KR" sz="2000" b="1" dirty="0">
              <a:ln w="0"/>
            </a:endParaRPr>
          </a:p>
        </p:txBody>
      </p:sp>
      <p:sp>
        <p:nvSpPr>
          <p:cNvPr id="14" name="바닥글 개체 틀 11">
            <a:extLst>
              <a:ext uri="{FF2B5EF4-FFF2-40B4-BE49-F238E27FC236}">
                <a16:creationId xmlns:a16="http://schemas.microsoft.com/office/drawing/2014/main" id="{2FC7E8DE-0A25-49F1-9D57-D19484AD9F6A}"/>
              </a:ext>
            </a:extLst>
          </p:cNvPr>
          <p:cNvSpPr txBox="1">
            <a:spLocks/>
          </p:cNvSpPr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139517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40A16-C755-47A8-8BA3-14F795DAA6CA}"/>
              </a:ext>
            </a:extLst>
          </p:cNvPr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altLang="ko-KR" sz="1600" b="1" dirty="0"/>
            </a:br>
            <a:r>
              <a:rPr lang="en-US" altLang="ko-KR" sz="1600" b="1" dirty="0"/>
              <a:t>  VED_LINE INT(2)</a:t>
            </a:r>
          </a:p>
          <a:p>
            <a:r>
              <a:rPr lang="en-US" altLang="ko-KR" sz="1600" b="1" dirty="0"/>
              <a:t>  VED_BUSSTA VARCHAR(10)</a:t>
            </a:r>
          </a:p>
          <a:p>
            <a:r>
              <a:rPr lang="en-US" altLang="ko-KR" sz="1600" b="1" dirty="0"/>
              <a:t>  VED_NOW DATE </a:t>
            </a:r>
          </a:p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ABA17-F9B5-46B7-ACD6-21438D30E2BF}"/>
              </a:ext>
            </a:extLst>
          </p:cNvPr>
          <p:cNvSpPr/>
          <p:nvPr/>
        </p:nvSpPr>
        <p:spPr>
          <a:xfrm>
            <a:off x="3016084" y="4293093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/>
              <a:t>Role_Line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Role_Bus_id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Role_Now</a:t>
            </a:r>
            <a:r>
              <a:rPr lang="en-US" altLang="ko-KR" b="1" dirty="0"/>
              <a:t> Date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C3B5E4-EAA1-49F9-8B94-E98DC54E3AB0}"/>
              </a:ext>
            </a:extLst>
          </p:cNvPr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</a:t>
            </a:r>
            <a:r>
              <a:rPr lang="en-US" altLang="ko-KR" sz="1600" b="1" dirty="0">
                <a:solidFill>
                  <a:prstClr val="black"/>
                </a:solidFill>
              </a:rPr>
              <a:t>   INT(2)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user_busstop</a:t>
            </a:r>
            <a:r>
              <a:rPr lang="en-US" altLang="ko-KR" sz="1600" b="1" dirty="0">
                <a:solidFill>
                  <a:prstClr val="black"/>
                </a:solidFill>
              </a:rPr>
              <a:t>   VARCHAR(10)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user_count</a:t>
            </a:r>
            <a:r>
              <a:rPr lang="en-US" altLang="ko-KR" sz="1600" b="1" dirty="0">
                <a:solidFill>
                  <a:prstClr val="black"/>
                </a:solidFill>
              </a:rPr>
              <a:t>   INT(1)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2EA3-A02B-4C5A-803F-6AD7E86AB389}"/>
              </a:ext>
            </a:extLst>
          </p:cNvPr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</a:t>
            </a:r>
            <a:endParaRPr lang="ko-KR" altLang="en-US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E60106-F55D-44CB-9C64-2D9D67BCA596}"/>
              </a:ext>
            </a:extLst>
          </p:cNvPr>
          <p:cNvCxnSpPr/>
          <p:nvPr/>
        </p:nvCxnSpPr>
        <p:spPr>
          <a:xfrm rot="16200000" flipH="1">
            <a:off x="1619672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287BEE6-1C12-47ED-B615-8621FF9279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08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8EB8B2-7D2C-4F4F-966B-BB7D76F8380B}"/>
              </a:ext>
            </a:extLst>
          </p:cNvPr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14F60E-BBCA-4D28-9AAD-858C6452DEA3}"/>
              </a:ext>
            </a:extLst>
          </p:cNvPr>
          <p:cNvSpPr txBox="1"/>
          <p:nvPr/>
        </p:nvSpPr>
        <p:spPr>
          <a:xfrm>
            <a:off x="3825773" y="3939151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Role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37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4" name="Rectangle 41">
            <a:extLst>
              <a:ext uri="{FF2B5EF4-FFF2-40B4-BE49-F238E27FC236}">
                <a16:creationId xmlns:a16="http://schemas.microsoft.com/office/drawing/2014/main" id="{B0551889-7332-464B-97E8-96931067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서버에서 앱으로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F2B04C14-C938-4A9F-B5B3-4A8CA1385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42" y="5476899"/>
            <a:ext cx="410721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IoT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2150995-AFBA-45CE-8676-4C4AEB34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77859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그 시각을 서버에서 앱으로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A814B405-F18E-4270-8E81-540943EAB9C4}"/>
              </a:ext>
            </a:extLst>
          </p:cNvPr>
          <p:cNvSpPr/>
          <p:nvPr/>
        </p:nvSpPr>
        <p:spPr>
          <a:xfrm>
            <a:off x="1370913" y="3877595"/>
            <a:ext cx="1439861" cy="755584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영상처리한 정보를 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라즈베리파이를</a:t>
            </a:r>
            <a:r>
              <a:rPr lang="ko-KR" altLang="en-US" sz="1000" b="1" kern="0" dirty="0">
                <a:latin typeface="맑은 고딕" pitchFamily="50" charset="-127"/>
              </a:rPr>
              <a:t> 통해 받는다</a:t>
            </a:r>
            <a:r>
              <a:rPr lang="en-US" altLang="ko-KR" sz="1000" b="1" kern="0" dirty="0">
                <a:latin typeface="맑은 고딕" pitchFamily="50" charset="-127"/>
              </a:rPr>
              <a:t>.</a:t>
            </a:r>
          </a:p>
          <a:p>
            <a:pPr algn="ctr"/>
            <a:endParaRPr lang="ko-KR" altLang="en-US" sz="1600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728" y="4545516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CBAA70E-A70C-4ED5-8B7F-B7A63F118FF4}"/>
              </a:ext>
            </a:extLst>
          </p:cNvPr>
          <p:cNvSpPr/>
          <p:nvPr/>
        </p:nvSpPr>
        <p:spPr>
          <a:xfrm>
            <a:off x="1102348" y="312040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 err="1">
                <a:latin typeface="맑은 고딕" pitchFamily="50" charset="-127"/>
              </a:rPr>
              <a:t>Xshell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을 이용한 </a:t>
            </a:r>
            <a:r>
              <a:rPr lang="en-US" altLang="ko-KR" sz="1000" b="1" kern="0" dirty="0">
                <a:latin typeface="맑은 고딕" pitchFamily="50" charset="-127"/>
              </a:rPr>
              <a:t>Apache </a:t>
            </a:r>
            <a:r>
              <a:rPr lang="ko-KR" altLang="en-US" sz="1000" b="1" kern="0" dirty="0">
                <a:latin typeface="맑은 고딕" pitchFamily="50" charset="-127"/>
              </a:rPr>
              <a:t>서버 구축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78">
            <a:extLst>
              <a:ext uri="{FF2B5EF4-FFF2-40B4-BE49-F238E27FC236}">
                <a16:creationId xmlns:a16="http://schemas.microsoft.com/office/drawing/2014/main" id="{BC5CBDE0-C56C-4072-A650-ADB98F5BD973}"/>
              </a:ext>
            </a:extLst>
          </p:cNvPr>
          <p:cNvSpPr txBox="1">
            <a:spLocks/>
          </p:cNvSpPr>
          <p:nvPr/>
        </p:nvSpPr>
        <p:spPr>
          <a:xfrm>
            <a:off x="2383353" y="52091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85" y="1862807"/>
            <a:ext cx="7848600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7BF17-E8AF-4B3B-86E1-57CADCAC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" b="1957"/>
          <a:stretch/>
        </p:blipFill>
        <p:spPr>
          <a:xfrm>
            <a:off x="827584" y="2059919"/>
            <a:ext cx="7200800" cy="4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69017"/>
              </p:ext>
            </p:extLst>
          </p:nvPr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출발지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추천 경로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1352"/>
              </p:ext>
            </p:extLst>
          </p:nvPr>
        </p:nvGraphicFramePr>
        <p:xfrm>
          <a:off x="298210" y="1255576"/>
          <a:ext cx="8547580" cy="1113012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menu)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즐겨찾기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 저장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TheFaCo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app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-23082" y="799420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50780" y="1377787"/>
            <a:ext cx="14283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0780" y="166497"/>
            <a:ext cx="5647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</a:rPr>
              <a:t>대중교통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</a:rPr>
              <a:t>광역버스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</a:rPr>
              <a:t>대기인원을 판별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</a:rPr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C3D0EEA-49C6-4A12-AE35-3E6E51CDA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8910"/>
              </p:ext>
            </p:extLst>
          </p:nvPr>
        </p:nvGraphicFramePr>
        <p:xfrm>
          <a:off x="4130870" y="1657121"/>
          <a:ext cx="4716017" cy="5029438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10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789"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환경 분석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시장</a:t>
                      </a:r>
                      <a:r>
                        <a:rPr lang="en-US" altLang="ko-KR" sz="1800" b="1" kern="0" spc="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기술 환경 분석서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</a:p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effectLst/>
                          <a:latin typeface="+mj-ea"/>
                          <a:ea typeface="+mj-ea"/>
                        </a:rPr>
                        <a:t>유즈케이스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 정의서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아키텍처 설계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서비스 구성도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하드웨어</a:t>
                      </a:r>
                      <a:r>
                        <a:rPr lang="en-US" altLang="ko-KR" sz="1800" b="1" kern="0" spc="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센서 구성도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789">
                <a:tc rowSpan="4"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기능 설계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메뉴 구성도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화면 설계서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effectLst/>
                          <a:latin typeface="+mj-ea"/>
                          <a:ea typeface="+mj-ea"/>
                        </a:rPr>
                        <a:t>엔티티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 관계도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기능 처리도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10789">
                <a:tc rowSpan="3"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개발 </a:t>
                      </a:r>
                      <a:r>
                        <a:rPr lang="en-US" altLang="ko-KR" sz="1800" b="1" kern="0" spc="0" dirty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프로그램 목록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테이블 정의서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핵심 소스코드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89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16402"/>
              </p:ext>
            </p:extLst>
          </p:nvPr>
        </p:nvGraphicFramePr>
        <p:xfrm>
          <a:off x="444795" y="1538739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065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MAIN-01-01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이자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대기인원수 조회 서비스를 제공하는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8100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M4102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 중 하나를 선택할 수 있게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∎두 버스 중 하나를 터치하도록 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버스 선택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84192"/>
              </p:ext>
            </p:extLst>
          </p:nvPr>
        </p:nvGraphicFramePr>
        <p:xfrm>
          <a:off x="444795" y="4073395"/>
          <a:ext cx="7992888" cy="225788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자동으로 다시 조회함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새로고침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5FC21D-135D-44A8-A380-70DDFE82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74" y="1538739"/>
            <a:ext cx="1096828" cy="225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A34D8F-E48A-4385-99D7-E66E5CF0F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7" y="4073395"/>
            <a:ext cx="1096828" cy="22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59051"/>
              </p:ext>
            </p:extLst>
          </p:nvPr>
        </p:nvGraphicFramePr>
        <p:xfrm>
          <a:off x="444795" y="1380834"/>
          <a:ext cx="7992888" cy="245503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16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지도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현위치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두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∎현재 사용자의 위치를 파악하여 지도에 띄움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33071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세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선택한 후 경로확인을 터치하면 추천 경로를 띄움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이 경로는 즐겨 찾기 버튼을 누르면 바로 즐겨 찾기에 추가할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∎출발지와 도착지 설정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즐겨찾기 기능 추가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출발지 및 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364E15-4C9F-43B4-9AD7-9544FE30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90402"/>
            <a:ext cx="1174877" cy="241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D76BBF-2E3B-4AB1-88CC-05B98DADB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3" y="4091962"/>
            <a:ext cx="1083066" cy="2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89189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선택하였을 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대기인원이 너무 많을 경우 기존의 대중교통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길찾기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경로와 차별화된 </a:t>
                      </a:r>
                      <a:r>
                        <a:rPr lang="en-US" altLang="ko-KR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TheFaCo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만의 추천 경로를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다시 연산하여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18719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MENU-04-01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즐겨찾기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매번 같은 경로임에도 직접 선택해야하는 번거로움이 있어 즐겨찾기 기능으로 보완함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 정류장과 도착 정류장을 저장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저장할 수 있는 경로는 최대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개로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LOG-03-01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과의 연결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4717B17-BD34-4DBD-A3D8-1D2EDFB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5" y="4645604"/>
            <a:ext cx="2160494" cy="7606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1C94D6-9879-4B0B-8FE3-8C9E71B8B676}"/>
              </a:ext>
            </a:extLst>
          </p:cNvPr>
          <p:cNvSpPr/>
          <p:nvPr/>
        </p:nvSpPr>
        <p:spPr>
          <a:xfrm>
            <a:off x="603349" y="1578332"/>
            <a:ext cx="1812591" cy="1761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A130-9FFC-4A82-8381-A4F244907BE2}"/>
              </a:ext>
            </a:extLst>
          </p:cNvPr>
          <p:cNvSpPr/>
          <p:nvPr/>
        </p:nvSpPr>
        <p:spPr>
          <a:xfrm>
            <a:off x="603349" y="1682023"/>
            <a:ext cx="1812591" cy="3580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9EF670-4A78-4B7B-84C5-07EC6448D1F0}"/>
              </a:ext>
            </a:extLst>
          </p:cNvPr>
          <p:cNvSpPr/>
          <p:nvPr/>
        </p:nvSpPr>
        <p:spPr>
          <a:xfrm>
            <a:off x="2069577" y="1726488"/>
            <a:ext cx="310356" cy="274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42D870AB-9A7D-460C-909F-D1BE9EA52F3D}"/>
              </a:ext>
            </a:extLst>
          </p:cNvPr>
          <p:cNvSpPr/>
          <p:nvPr/>
        </p:nvSpPr>
        <p:spPr>
          <a:xfrm>
            <a:off x="2136130" y="1805397"/>
            <a:ext cx="133100" cy="153716"/>
          </a:xfrm>
          <a:prstGeom prst="curvedRightArrow">
            <a:avLst>
              <a:gd name="adj1" fmla="val 17387"/>
              <a:gd name="adj2" fmla="val 45074"/>
              <a:gd name="adj3" fmla="val 3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393140-C399-455E-8F7A-D4B5B0D89FAA}"/>
              </a:ext>
            </a:extLst>
          </p:cNvPr>
          <p:cNvSpPr/>
          <p:nvPr/>
        </p:nvSpPr>
        <p:spPr>
          <a:xfrm>
            <a:off x="603349" y="2101210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미금역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101E27-76A7-4867-8E0C-138DA034CB22}"/>
              </a:ext>
            </a:extLst>
          </p:cNvPr>
          <p:cNvSpPr/>
          <p:nvPr/>
        </p:nvSpPr>
        <p:spPr>
          <a:xfrm>
            <a:off x="603349" y="2449385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분당역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62DAD6-F1A9-40CE-8F74-9BD455A8B5E5}"/>
              </a:ext>
            </a:extLst>
          </p:cNvPr>
          <p:cNvSpPr/>
          <p:nvPr/>
        </p:nvSpPr>
        <p:spPr>
          <a:xfrm>
            <a:off x="603349" y="2796632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을지로입구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1F2C72-D8B5-4296-971F-E78C67FF04AD}"/>
              </a:ext>
            </a:extLst>
          </p:cNvPr>
          <p:cNvSpPr/>
          <p:nvPr/>
        </p:nvSpPr>
        <p:spPr>
          <a:xfrm>
            <a:off x="603349" y="3144807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서울역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654122-BC64-4371-ACAB-D84A7411FC71}"/>
              </a:ext>
            </a:extLst>
          </p:cNvPr>
          <p:cNvCxnSpPr/>
          <p:nvPr/>
        </p:nvCxnSpPr>
        <p:spPr>
          <a:xfrm>
            <a:off x="2243652" y="2040067"/>
            <a:ext cx="0" cy="12996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래픽 9" descr="버스">
            <a:extLst>
              <a:ext uri="{FF2B5EF4-FFF2-40B4-BE49-F238E27FC236}">
                <a16:creationId xmlns:a16="http://schemas.microsoft.com/office/drawing/2014/main" id="{870D50B4-441B-4A34-9A38-3CE53402E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2307025"/>
            <a:ext cx="272562" cy="272562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D793FC4A-6DF0-49D9-88F1-60B67AD20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3026154"/>
            <a:ext cx="272562" cy="2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70701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어플소개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어플 사용법을 간략하게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730E122-B464-4ABC-AABA-37070795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2" y="1380835"/>
            <a:ext cx="1017821" cy="20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2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8355"/>
              </p:ext>
            </p:extLst>
          </p:nvPr>
        </p:nvGraphicFramePr>
        <p:xfrm>
          <a:off x="424357" y="182781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Raspberry PI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2876EF47-DE37-4FED-92D1-A9A45F241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134676"/>
              </p:ext>
            </p:extLst>
          </p:nvPr>
        </p:nvGraphicFramePr>
        <p:xfrm>
          <a:off x="3231180" y="331117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Server Role</a:t>
                      </a:r>
                      <a:endParaRPr lang="ko-KR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Role_Line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Role_Bus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Role_Now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5" name="표 8">
            <a:extLst>
              <a:ext uri="{FF2B5EF4-FFF2-40B4-BE49-F238E27FC236}">
                <a16:creationId xmlns:a16="http://schemas.microsoft.com/office/drawing/2014/main" id="{2CF2284C-4312-4AFD-9160-E4BABE435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2219"/>
              </p:ext>
            </p:extLst>
          </p:nvPr>
        </p:nvGraphicFramePr>
        <p:xfrm>
          <a:off x="6038005" y="3743960"/>
          <a:ext cx="2756745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0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507465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User </a:t>
                      </a:r>
                      <a:r>
                        <a:rPr lang="en-US" altLang="ko-KR" b="1" dirty="0" err="1"/>
                        <a:t>InFo</a:t>
                      </a:r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6572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8204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4919724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5637497" y="4052853"/>
            <a:ext cx="400508" cy="90014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rot="10800000">
            <a:off x="2830674" y="2569493"/>
            <a:ext cx="400506" cy="148336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D8650A-B67B-4640-86A6-A0DF3D0AEC27}"/>
              </a:ext>
            </a:extLst>
          </p:cNvPr>
          <p:cNvCxnSpPr>
            <a:cxnSpLocks/>
          </p:cNvCxnSpPr>
          <p:nvPr/>
        </p:nvCxnSpPr>
        <p:spPr>
          <a:xfrm>
            <a:off x="6038005" y="3743960"/>
            <a:ext cx="27567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1992"/>
              </p:ext>
            </p:extLst>
          </p:nvPr>
        </p:nvGraphicFramePr>
        <p:xfrm>
          <a:off x="323528" y="1892843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15403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10265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323528" y="151474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Raspberry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59E5F89E-D10B-4BCD-B886-DD83FDF0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90978"/>
              </p:ext>
            </p:extLst>
          </p:nvPr>
        </p:nvGraphicFramePr>
        <p:xfrm>
          <a:off x="323528" y="4568759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2386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Role_Line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Role_Bus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Role_Now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323528" y="4190658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Server Role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0558"/>
              </p:ext>
            </p:extLst>
          </p:nvPr>
        </p:nvGraphicFramePr>
        <p:xfrm>
          <a:off x="323528" y="2368648"/>
          <a:ext cx="8490270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39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240151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6055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69531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각 버스의 잔여좌석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18964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45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순서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64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22256" y="1986556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204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 __future__ import 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r>
              <a:rPr lang="en-US" altLang="ko-KR" sz="1400" dirty="0"/>
              <a:t>import cv2 as cv</a:t>
            </a:r>
          </a:p>
          <a:p>
            <a:r>
              <a:rPr lang="en-US" altLang="ko-KR" sz="1400" dirty="0"/>
              <a:t>import datetime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6CF147-C324-42F0-9291-4E00BB182410}"/>
              </a:ext>
            </a:extLst>
          </p:cNvPr>
          <p:cNvSpPr/>
          <p:nvPr/>
        </p:nvSpPr>
        <p:spPr>
          <a:xfrm>
            <a:off x="107504" y="1817441"/>
            <a:ext cx="85032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[0][0])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for j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    a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            b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            if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!= j:</a:t>
            </a:r>
          </a:p>
          <a:p>
            <a:r>
              <a:rPr lang="en-US" altLang="ko-KR" sz="1400" dirty="0"/>
              <a:t>                if a &lt; 300:</a:t>
            </a:r>
          </a:p>
          <a:p>
            <a:r>
              <a:rPr lang="en-US" altLang="ko-KR" sz="1400" dirty="0"/>
              <a:t>                    if b &lt; 200: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))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 ))</a:t>
            </a:r>
          </a:p>
          <a:p>
            <a:r>
              <a:rPr lang="en-US" altLang="ko-KR" sz="1400" dirty="0"/>
              <a:t>                        readc2 = list(set(readc2))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return(readc2)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사람 객체의 위치를 각각 파악 이를 </a:t>
            </a:r>
            <a:r>
              <a:rPr lang="en-US" altLang="ko-KR" sz="1400" b="1" dirty="0" err="1">
                <a:latin typeface="+mj-ea"/>
                <a:ea typeface="+mj-ea"/>
              </a:rPr>
              <a:t>x,y</a:t>
            </a:r>
            <a:r>
              <a:rPr lang="ko-KR" altLang="en-US" sz="1400" b="1" dirty="0">
                <a:latin typeface="+mj-ea"/>
                <a:ea typeface="+mj-ea"/>
              </a:rPr>
              <a:t>축을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위치를 파악한다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각각 사람들 사이의 거리를 파악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이하라면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같은 줄을 서고 있다고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두객체사이를</a:t>
            </a:r>
            <a:r>
              <a:rPr lang="ko-KR" altLang="en-US" sz="1400" b="1" dirty="0">
                <a:latin typeface="+mj-ea"/>
                <a:ea typeface="+mj-ea"/>
              </a:rPr>
              <a:t> 선으로 잇고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대기줄인원에</a:t>
            </a:r>
            <a:r>
              <a:rPr lang="ko-KR" altLang="en-US" sz="1400" b="1" dirty="0">
                <a:latin typeface="+mj-ea"/>
                <a:ea typeface="+mj-ea"/>
              </a:rPr>
              <a:t> 포함시킨다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84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DC5DFD-0CFA-4ECD-AD42-8CDB2B465530}"/>
              </a:ext>
            </a:extLst>
          </p:cNvPr>
          <p:cNvSpPr/>
          <p:nvPr/>
        </p:nvSpPr>
        <p:spPr>
          <a:xfrm>
            <a:off x="107504" y="1163934"/>
            <a:ext cx="68804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 main(cap):</a:t>
            </a:r>
          </a:p>
          <a:p>
            <a:r>
              <a:rPr lang="en-US" altLang="ko-KR" sz="1400" dirty="0"/>
              <a:t>    import sys</a:t>
            </a:r>
          </a:p>
          <a:p>
            <a:r>
              <a:rPr lang="en-US" altLang="ko-KR" sz="1400" dirty="0"/>
              <a:t>    from glob import glob</a:t>
            </a:r>
          </a:p>
          <a:p>
            <a:r>
              <a:rPr lang="en-US" altLang="ko-KR" sz="1400" dirty="0"/>
              <a:t>    import 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 as it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hog = 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 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while 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frame = 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        rows, cols = 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 = cv.getRotationMatrix2D((cols/2, rows/2), -90 , 1)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 (cols, rows))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img1 = </a:t>
            </a:r>
            <a:r>
              <a:rPr lang="en-US" altLang="ko-KR" sz="1400" dirty="0" err="1"/>
              <a:t>img.copy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if </a:t>
            </a:r>
            <a:r>
              <a:rPr lang="en-US" altLang="ko-KR" sz="1400" dirty="0" err="1"/>
              <a:t>cap.get</a:t>
            </a:r>
            <a:r>
              <a:rPr lang="en-US" altLang="ko-KR" sz="1400" dirty="0"/>
              <a:t>(1)%30 == 0:</a:t>
            </a:r>
          </a:p>
          <a:p>
            <a:r>
              <a:rPr lang="en-US" altLang="ko-KR" sz="1400" b="1" dirty="0">
                <a:latin typeface="+mn-ea"/>
              </a:rPr>
              <a:t>        30</a:t>
            </a:r>
            <a:r>
              <a:rPr lang="ko-KR" altLang="en-US" sz="1400" b="1" dirty="0">
                <a:latin typeface="+mn-ea"/>
              </a:rPr>
              <a:t>프레임에 한번씩 사람인 객체를 검사한다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/>
              <a:t>            found, _w = </a:t>
            </a:r>
            <a:r>
              <a:rPr lang="en-US" altLang="ko-KR" sz="1400" dirty="0" err="1"/>
              <a:t>hog.detectMultiScale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winStride</a:t>
            </a:r>
            <a:r>
              <a:rPr lang="en-US" altLang="ko-KR" sz="1400" dirty="0"/>
              <a:t>=(8,8), padding=(32,32), scale=1.05)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found_filtered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        for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, r in enumerate(found):</a:t>
            </a:r>
          </a:p>
          <a:p>
            <a:r>
              <a:rPr lang="en-US" altLang="ko-KR" sz="1400" dirty="0"/>
              <a:t>                for qi, q in enumerate(found):</a:t>
            </a:r>
          </a:p>
          <a:p>
            <a:r>
              <a:rPr lang="en-US" altLang="ko-KR" sz="1400" dirty="0"/>
              <a:t>                    if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 != qi and inside(r, q):</a:t>
            </a:r>
          </a:p>
          <a:p>
            <a:r>
              <a:rPr lang="en-US" altLang="ko-KR" sz="1400" dirty="0"/>
              <a:t>                        break</a:t>
            </a:r>
          </a:p>
          <a:p>
            <a:r>
              <a:rPr lang="en-US" altLang="ko-KR" sz="1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342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2D7B80-040A-4F2D-984E-ADC5293E3278}"/>
              </a:ext>
            </a:extLst>
          </p:cNvPr>
          <p:cNvSpPr/>
          <p:nvPr/>
        </p:nvSpPr>
        <p:spPr>
          <a:xfrm>
            <a:off x="107504" y="1171174"/>
            <a:ext cx="865148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else: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found_filtered.append</a:t>
            </a:r>
            <a:r>
              <a:rPr lang="en-US" altLang="ko-KR" sz="1400" dirty="0">
                <a:solidFill>
                  <a:prstClr val="black"/>
                </a:solidFill>
              </a:rPr>
              <a:t>(r)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line =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found)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</a:t>
            </a:r>
            <a:r>
              <a:rPr lang="en-US" altLang="ko-KR" sz="1400" dirty="0">
                <a:solidFill>
                  <a:prstClr val="black"/>
                </a:solidFill>
              </a:rPr>
              <a:t>, 3)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if line == None: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line = []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print("</a:t>
            </a:r>
            <a:r>
              <a:rPr lang="ko-KR" altLang="en-US" sz="1400" dirty="0">
                <a:solidFill>
                  <a:prstClr val="black"/>
                </a:solidFill>
              </a:rPr>
              <a:t>줄을 서고있는 인원</a:t>
            </a:r>
            <a:r>
              <a:rPr lang="en-US" altLang="ko-KR" sz="1400" dirty="0">
                <a:solidFill>
                  <a:prstClr val="black"/>
                </a:solidFill>
              </a:rPr>
              <a:t>:",</a:t>
            </a:r>
            <a:r>
              <a:rPr lang="en-US" altLang="ko-KR" sz="1400" dirty="0" err="1">
                <a:solidFill>
                  <a:prstClr val="black"/>
                </a:solidFill>
              </a:rPr>
              <a:t>len</a:t>
            </a:r>
            <a:r>
              <a:rPr lang="en-US" altLang="ko-KR" sz="1400" dirty="0">
                <a:solidFill>
                  <a:prstClr val="black"/>
                </a:solidFill>
              </a:rPr>
              <a:t>(line))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datetime.datetime.now</a:t>
            </a:r>
            <a:r>
              <a:rPr lang="en-US" altLang="ko-KR" sz="1400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#</a:t>
            </a:r>
            <a:r>
              <a:rPr lang="ko-KR" altLang="en-US" sz="1400" dirty="0">
                <a:solidFill>
                  <a:prstClr val="black"/>
                </a:solidFill>
              </a:rPr>
              <a:t>현재 시간 출력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    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cv.resize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,(900,500))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cv.imshow</a:t>
            </a:r>
            <a:r>
              <a:rPr lang="en-US" altLang="ko-KR" sz="1400" dirty="0">
                <a:solidFill>
                  <a:prstClr val="black"/>
                </a:solidFill>
              </a:rPr>
              <a:t>('frame',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현재 시간 파악하여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줄을 서고있는 인원과 동시에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이를 출력한다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cv.waitKey</a:t>
            </a:r>
            <a:r>
              <a:rPr lang="en-US" altLang="ko-KR" sz="1400" dirty="0">
                <a:solidFill>
                  <a:prstClr val="black"/>
                </a:solidFill>
              </a:rPr>
              <a:t>(30)&amp; 0xff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if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== 27: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		print('Done')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	 break</a:t>
            </a: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앞서 코드에서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프레임에 한번씩 영상을 검사하여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버스정류장의 대기인원을 파악한다고 하였다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이는 보통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1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프레임으로 영상이 진행됨을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확인할때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꽤나 빈번한 검사임을 상기해본다면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실제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통해 검사하는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경우에는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초의 한번 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60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한번정도로 검사를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진행하여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라즈베리파이의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오버를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방지하려한다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75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256150" y="692697"/>
            <a:ext cx="3324447" cy="260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lang="ko-KR" altLang="en-US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14.png">
            <a:extLst>
              <a:ext uri="{FF2B5EF4-FFF2-40B4-BE49-F238E27FC236}">
                <a16:creationId xmlns:a16="http://schemas.microsoft.com/office/drawing/2014/main" id="{F6DA875D-6156-4C87-9B6B-FCF7FA2E63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4" y="1233891"/>
            <a:ext cx="4135904" cy="5624101"/>
          </a:xfrm>
          <a:prstGeom prst="rect">
            <a:avLst/>
          </a:prstGeom>
          <a:noFill/>
        </p:spPr>
      </p:pic>
      <p:pic>
        <p:nvPicPr>
          <p:cNvPr id="11" name="image14.png">
            <a:extLst>
              <a:ext uri="{FF2B5EF4-FFF2-40B4-BE49-F238E27FC236}">
                <a16:creationId xmlns:a16="http://schemas.microsoft.com/office/drawing/2014/main" id="{93B3366B-3D6E-403E-AA48-F0801C7806E3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/>
        </p:blipFill>
        <p:spPr>
          <a:xfrm>
            <a:off x="4057025" y="691166"/>
            <a:ext cx="5074391" cy="6166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8303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EC6D74-2C06-47E1-AED4-80F9D634B14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B70BE0-1EBD-45A5-8DF2-C02CBD31DA5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A3B05-9D5F-4FD7-836C-B5614B10274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제목 12">
            <a:extLst>
              <a:ext uri="{FF2B5EF4-FFF2-40B4-BE49-F238E27FC236}">
                <a16:creationId xmlns:a16="http://schemas.microsoft.com/office/drawing/2014/main" id="{747C4CCF-54A7-440B-9417-FE2C9020E9BC}"/>
              </a:ext>
            </a:extLst>
          </p:cNvPr>
          <p:cNvSpPr txBox="1">
            <a:spLocks/>
          </p:cNvSpPr>
          <p:nvPr/>
        </p:nvSpPr>
        <p:spPr>
          <a:xfrm>
            <a:off x="323528" y="701817"/>
            <a:ext cx="2952328" cy="2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 </a:t>
            </a:r>
            <a:r>
              <a:rPr lang="en-US" altLang="ko-KR" sz="1700" b="1" spc="-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56B0575-0273-4AC5-B540-92D3DB6A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93EE317-200E-4B27-BFA6-A38E6C4E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바닥글 개체 틀 10">
            <a:extLst>
              <a:ext uri="{FF2B5EF4-FFF2-40B4-BE49-F238E27FC236}">
                <a16:creationId xmlns:a16="http://schemas.microsoft.com/office/drawing/2014/main" id="{86833BBE-6662-4272-B441-9E2EB3E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한이음 ▶ 프로그램 설계서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35E6A4-0538-4AFE-9D8C-FA8E2564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69" y="2109178"/>
            <a:ext cx="4663275" cy="27323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4F7975-6080-4A4C-85D2-580BB27369E1}"/>
              </a:ext>
            </a:extLst>
          </p:cNvPr>
          <p:cNvSpPr txBox="1"/>
          <p:nvPr/>
        </p:nvSpPr>
        <p:spPr>
          <a:xfrm>
            <a:off x="775248" y="1293795"/>
            <a:ext cx="759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신청한 공공데이터 포털의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studio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사용하기위해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Parsing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304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B93BC-7B79-4684-AF73-D7EA9CCA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" y="2072681"/>
            <a:ext cx="3657947" cy="460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FramgeLayout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01" y="2220311"/>
            <a:ext cx="5285891" cy="3633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enu_right.xml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만들어서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우측 상단에 메뉴가 보이도록 설정함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04F4E-CFF4-47A4-99E1-14D4DDE1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3" y="1889161"/>
            <a:ext cx="8866934" cy="46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20FD20AB-3EB4-47CA-AD2F-B07413338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3EA93A0-2E8E-43BD-83A1-B1CB24345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22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788402E-E3D0-4E71-8108-55DDA4648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84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3DCB72A-AC6F-4CE5-AD7D-23A2C4D2D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75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67715"/>
              </p:ext>
            </p:extLst>
          </p:nvPr>
        </p:nvGraphicFramePr>
        <p:xfrm>
          <a:off x="107504" y="1268762"/>
          <a:ext cx="4320480" cy="482952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CV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처리를 하며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Haar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cascade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HOG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알고리즘을 이용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 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이하의 거리로 유지되는 간격을 가진 줄을 생성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측정되는 사람의 들어오는 위치와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지나가는 위치를 알아내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가상의 출입구를 형성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지나면 카운트를 실시하여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대기줄의 인원파악을 진행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버스도착정보항목조회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빈좌석을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버스위치정보조회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현 위치정보를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C90CA3-72D1-4057-9FAF-C29E54C4E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72731"/>
              </p:ext>
            </p:extLst>
          </p:nvPr>
        </p:nvGraphicFramePr>
        <p:xfrm>
          <a:off x="4583456" y="1268762"/>
          <a:ext cx="4320480" cy="3108345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/>
                        <a:t>대중교통환승경로</a:t>
                      </a:r>
                      <a:r>
                        <a:rPr lang="ko-KR" altLang="en-US" sz="1000" b="1" dirty="0"/>
                        <a:t> 조회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출발지와 목적지를 기준으로 환승 경로를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err="1"/>
                        <a:t>주변정류소목록조회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위치좌표 반경</a:t>
                      </a:r>
                      <a:r>
                        <a:rPr lang="en-US" altLang="ko-KR" sz="1000" b="1" dirty="0"/>
                        <a:t>200m</a:t>
                      </a:r>
                      <a:r>
                        <a:rPr lang="ko-KR" altLang="en-US" sz="1000" b="1" dirty="0"/>
                        <a:t>내에 있는 정류소 목록을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 map SDK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사용자의 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경로 안내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82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0D7AE1-08A7-4CEA-98F4-45D5EA48F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7958"/>
              </p:ext>
            </p:extLst>
          </p:nvPr>
        </p:nvGraphicFramePr>
        <p:xfrm>
          <a:off x="107504" y="1283912"/>
          <a:ext cx="5799772" cy="5359283"/>
        </p:xfrm>
        <a:graphic>
          <a:graphicData uri="http://schemas.openxmlformats.org/drawingml/2006/table">
            <a:tbl>
              <a:tblPr/>
              <a:tblGrid>
                <a:gridCol w="66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954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71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쿨러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줄수가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있는 외관을 준비한다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8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8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3581</TotalTime>
  <Words>3449</Words>
  <Application>Microsoft Office PowerPoint</Application>
  <PresentationFormat>화면 슬라이드 쇼(4:3)</PresentationFormat>
  <Paragraphs>646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Snap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김 우진</cp:lastModifiedBy>
  <cp:revision>63</cp:revision>
  <dcterms:created xsi:type="dcterms:W3CDTF">2020-07-20T13:24:56Z</dcterms:created>
  <dcterms:modified xsi:type="dcterms:W3CDTF">2020-07-29T11:22:38Z</dcterms:modified>
</cp:coreProperties>
</file>